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6"/>
  </p:notesMasterIdLst>
  <p:sldIdLst>
    <p:sldId id="283" r:id="rId2"/>
    <p:sldId id="313" r:id="rId3"/>
    <p:sldId id="314" r:id="rId4"/>
    <p:sldId id="318" r:id="rId5"/>
    <p:sldId id="319" r:id="rId6"/>
    <p:sldId id="320" r:id="rId7"/>
    <p:sldId id="321" r:id="rId8"/>
    <p:sldId id="322" r:id="rId9"/>
    <p:sldId id="317" r:id="rId10"/>
    <p:sldId id="323" r:id="rId11"/>
    <p:sldId id="324" r:id="rId12"/>
    <p:sldId id="325" r:id="rId13"/>
    <p:sldId id="326" r:id="rId14"/>
    <p:sldId id="327" r:id="rId15"/>
    <p:sldId id="328" r:id="rId16"/>
    <p:sldId id="329" r:id="rId17"/>
    <p:sldId id="315" r:id="rId18"/>
    <p:sldId id="330" r:id="rId19"/>
    <p:sldId id="331" r:id="rId20"/>
    <p:sldId id="332" r:id="rId21"/>
    <p:sldId id="333" r:id="rId22"/>
    <p:sldId id="335" r:id="rId23"/>
    <p:sldId id="336" r:id="rId24"/>
    <p:sldId id="33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83"/>
            <p14:sldId id="313"/>
            <p14:sldId id="314"/>
            <p14:sldId id="318"/>
            <p14:sldId id="319"/>
            <p14:sldId id="320"/>
            <p14:sldId id="321"/>
            <p14:sldId id="322"/>
            <p14:sldId id="317"/>
            <p14:sldId id="323"/>
            <p14:sldId id="324"/>
            <p14:sldId id="325"/>
            <p14:sldId id="326"/>
            <p14:sldId id="327"/>
            <p14:sldId id="328"/>
            <p14:sldId id="329"/>
            <p14:sldId id="315"/>
            <p14:sldId id="330"/>
            <p14:sldId id="331"/>
            <p14:sldId id="332"/>
            <p14:sldId id="333"/>
            <p14:sldId id="335"/>
            <p14:sldId id="336"/>
            <p14:sldId id="3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09"/>
    <p:restoredTop sz="94708"/>
  </p:normalViewPr>
  <p:slideViewPr>
    <p:cSldViewPr snapToGrid="0" snapToObjects="1">
      <p:cViewPr varScale="1">
        <p:scale>
          <a:sx n="83" d="100"/>
          <a:sy n="83" d="100"/>
        </p:scale>
        <p:origin x="232"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8/15/18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3849586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a:xfrm>
            <a:off x="675283" y="3189833"/>
            <a:ext cx="7128443" cy="988280"/>
          </a:xfrm>
        </p:spPr>
        <p:txBody>
          <a:bodyPr/>
          <a:lstStyle/>
          <a:p>
            <a:r>
              <a:rPr lang="en-US" dirty="0"/>
              <a:t>Module 12 : Setting Up AWS Guard Duty</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110674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3432253" y="1281113"/>
            <a:ext cx="5327495" cy="4622800"/>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1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6756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rotWithShape="1">
          <a:blip r:embed="rId2"/>
          <a:srcRect r="56289"/>
          <a:stretch/>
        </p:blipFill>
        <p:spPr>
          <a:xfrm>
            <a:off x="3805617" y="2421653"/>
            <a:ext cx="4580764" cy="1748413"/>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2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Click Create Function</a:t>
            </a:r>
          </a:p>
        </p:txBody>
      </p:sp>
    </p:spTree>
    <p:extLst>
      <p:ext uri="{BB962C8B-B14F-4D97-AF65-F5344CB8AC3E}">
        <p14:creationId xmlns:p14="http://schemas.microsoft.com/office/powerpoint/2010/main" val="140972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33299" y="2481943"/>
            <a:ext cx="11956208" cy="1949380"/>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3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Click “Blueprints”</a:t>
            </a:r>
          </a:p>
        </p:txBody>
      </p:sp>
    </p:spTree>
    <p:extLst>
      <p:ext uri="{BB962C8B-B14F-4D97-AF65-F5344CB8AC3E}">
        <p14:creationId xmlns:p14="http://schemas.microsoft.com/office/powerpoint/2010/main" val="221057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630112" y="1467059"/>
            <a:ext cx="10381231" cy="3768132"/>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4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Search for ‘</a:t>
            </a:r>
            <a:r>
              <a:rPr lang="en-US" dirty="0" err="1"/>
              <a:t>splunk</a:t>
            </a:r>
            <a:r>
              <a:rPr lang="en-US" dirty="0"/>
              <a:t>’ and select ‘</a:t>
            </a:r>
            <a:r>
              <a:rPr lang="en-US" dirty="0" err="1"/>
              <a:t>splunk</a:t>
            </a:r>
            <a:r>
              <a:rPr lang="en-US" dirty="0"/>
              <a:t>-logging’ function</a:t>
            </a:r>
          </a:p>
        </p:txBody>
      </p:sp>
      <p:cxnSp>
        <p:nvCxnSpPr>
          <p:cNvPr id="5" name="Straight Arrow Connector 4">
            <a:extLst>
              <a:ext uri="{FF2B5EF4-FFF2-40B4-BE49-F238E27FC236}">
                <a16:creationId xmlns:a16="http://schemas.microsoft.com/office/drawing/2014/main" id="{16FA2F01-242E-594F-A1A6-40B2CE9945F0}"/>
              </a:ext>
            </a:extLst>
          </p:cNvPr>
          <p:cNvCxnSpPr>
            <a:cxnSpLocks/>
          </p:cNvCxnSpPr>
          <p:nvPr/>
        </p:nvCxnSpPr>
        <p:spPr>
          <a:xfrm>
            <a:off x="7837714" y="1280628"/>
            <a:ext cx="2803490" cy="141233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34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446513" y="1637880"/>
            <a:ext cx="9020504" cy="3516923"/>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5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Enter basic information</a:t>
            </a:r>
          </a:p>
        </p:txBody>
      </p:sp>
    </p:spTree>
    <p:extLst>
      <p:ext uri="{BB962C8B-B14F-4D97-AF65-F5344CB8AC3E}">
        <p14:creationId xmlns:p14="http://schemas.microsoft.com/office/powerpoint/2010/main" val="19999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a:blip r:embed="rId2"/>
          <a:stretch>
            <a:fillRect/>
          </a:stretch>
        </p:blipFill>
        <p:spPr>
          <a:xfrm>
            <a:off x="1446513" y="1889962"/>
            <a:ext cx="9020504" cy="3012759"/>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6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Fill in the HEC URL and HEC Token and click “Create function”</a:t>
            </a:r>
          </a:p>
        </p:txBody>
      </p:sp>
      <p:sp>
        <p:nvSpPr>
          <p:cNvPr id="2" name="TextBox 1">
            <a:extLst>
              <a:ext uri="{FF2B5EF4-FFF2-40B4-BE49-F238E27FC236}">
                <a16:creationId xmlns:a16="http://schemas.microsoft.com/office/drawing/2014/main" id="{001F0FE2-196A-724F-B9E4-BFA994895423}"/>
              </a:ext>
            </a:extLst>
          </p:cNvPr>
          <p:cNvSpPr txBox="1"/>
          <p:nvPr/>
        </p:nvSpPr>
        <p:spPr>
          <a:xfrm>
            <a:off x="7281746" y="2665141"/>
            <a:ext cx="1263166" cy="184666"/>
          </a:xfrm>
          <a:prstGeom prst="rect">
            <a:avLst/>
          </a:prstGeom>
          <a:noFill/>
        </p:spPr>
        <p:txBody>
          <a:bodyPr wrap="none" lIns="0" tIns="0" rIns="0" bIns="0" rtlCol="0">
            <a:spAutoFit/>
          </a:bodyPr>
          <a:lstStyle/>
          <a:p>
            <a:r>
              <a:rPr lang="en-US" sz="1200" dirty="0"/>
              <a:t>/collector/services/</a:t>
            </a:r>
          </a:p>
        </p:txBody>
      </p:sp>
      <p:sp>
        <p:nvSpPr>
          <p:cNvPr id="7" name="TextBox 6">
            <a:extLst>
              <a:ext uri="{FF2B5EF4-FFF2-40B4-BE49-F238E27FC236}">
                <a16:creationId xmlns:a16="http://schemas.microsoft.com/office/drawing/2014/main" id="{67C6A805-8C8A-4047-8C3A-4944353959F0}"/>
              </a:ext>
            </a:extLst>
          </p:cNvPr>
          <p:cNvSpPr txBox="1"/>
          <p:nvPr/>
        </p:nvSpPr>
        <p:spPr>
          <a:xfrm>
            <a:off x="5672253" y="3018262"/>
            <a:ext cx="1245534" cy="184666"/>
          </a:xfrm>
          <a:prstGeom prst="rect">
            <a:avLst/>
          </a:prstGeom>
          <a:noFill/>
        </p:spPr>
        <p:txBody>
          <a:bodyPr wrap="none" lIns="0" tIns="0" rIns="0" bIns="0" rtlCol="0">
            <a:spAutoFit/>
          </a:bodyPr>
          <a:lstStyle/>
          <a:p>
            <a:r>
              <a:rPr lang="en-US" sz="1200" dirty="0"/>
              <a:t>&lt;your token here&gt;</a:t>
            </a:r>
          </a:p>
        </p:txBody>
      </p:sp>
    </p:spTree>
    <p:extLst>
      <p:ext uri="{BB962C8B-B14F-4D97-AF65-F5344CB8AC3E}">
        <p14:creationId xmlns:p14="http://schemas.microsoft.com/office/powerpoint/2010/main" val="226535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7F3F5B5-3D0E-154C-A4BF-408A55014CAC}"/>
              </a:ext>
            </a:extLst>
          </p:cNvPr>
          <p:cNvPicPr>
            <a:picLocks noGrp="1" noChangeAspect="1"/>
          </p:cNvPicPr>
          <p:nvPr>
            <p:ph sz="quarter" idx="10"/>
          </p:nvPr>
        </p:nvPicPr>
        <p:blipFill rotWithShape="1">
          <a:blip r:embed="rId2"/>
          <a:srcRect l="16103" t="7976" r="28661" b="3640"/>
          <a:stretch/>
        </p:blipFill>
        <p:spPr>
          <a:xfrm>
            <a:off x="81405" y="2107913"/>
            <a:ext cx="6014594" cy="3750276"/>
          </a:xfrm>
        </p:spPr>
      </p:pic>
      <p:sp>
        <p:nvSpPr>
          <p:cNvPr id="3" name="Title 2">
            <a:extLst>
              <a:ext uri="{FF2B5EF4-FFF2-40B4-BE49-F238E27FC236}">
                <a16:creationId xmlns:a16="http://schemas.microsoft.com/office/drawing/2014/main" id="{C22F7A25-5E46-0F4E-AC5E-927DEE88B80F}"/>
              </a:ext>
            </a:extLst>
          </p:cNvPr>
          <p:cNvSpPr>
            <a:spLocks noGrp="1"/>
          </p:cNvSpPr>
          <p:nvPr>
            <p:ph type="title"/>
          </p:nvPr>
        </p:nvSpPr>
        <p:spPr/>
        <p:txBody>
          <a:bodyPr/>
          <a:lstStyle/>
          <a:p>
            <a:r>
              <a:rPr lang="en-US" dirty="0"/>
              <a:t>Create Lambda Function 7 of 7</a:t>
            </a:r>
          </a:p>
        </p:txBody>
      </p:sp>
      <p:sp>
        <p:nvSpPr>
          <p:cNvPr id="4" name="Subtitle 3">
            <a:extLst>
              <a:ext uri="{FF2B5EF4-FFF2-40B4-BE49-F238E27FC236}">
                <a16:creationId xmlns:a16="http://schemas.microsoft.com/office/drawing/2014/main" id="{60F1ADB8-8666-B743-996B-EC96E4023561}"/>
              </a:ext>
            </a:extLst>
          </p:cNvPr>
          <p:cNvSpPr>
            <a:spLocks noGrp="1"/>
          </p:cNvSpPr>
          <p:nvPr>
            <p:ph type="subTitle" idx="12"/>
          </p:nvPr>
        </p:nvSpPr>
        <p:spPr/>
        <p:txBody>
          <a:bodyPr/>
          <a:lstStyle/>
          <a:p>
            <a:r>
              <a:rPr lang="en-US" dirty="0"/>
              <a:t>Edit the </a:t>
            </a:r>
            <a:r>
              <a:rPr lang="en-US" dirty="0" err="1"/>
              <a:t>sourcetype</a:t>
            </a:r>
            <a:r>
              <a:rPr lang="en-US" dirty="0"/>
              <a:t> in line 54 change from ‘</a:t>
            </a:r>
            <a:r>
              <a:rPr lang="en-US" dirty="0" err="1"/>
              <a:t>httpevent</a:t>
            </a:r>
            <a:r>
              <a:rPr lang="en-US" dirty="0"/>
              <a:t>’ to ‘</a:t>
            </a:r>
            <a:r>
              <a:rPr lang="en-US" dirty="0" err="1"/>
              <a:t>aws:cloudwatch:guardduty</a:t>
            </a:r>
            <a:r>
              <a:rPr lang="en-US" dirty="0"/>
              <a:t>’</a:t>
            </a:r>
          </a:p>
        </p:txBody>
      </p:sp>
      <p:pic>
        <p:nvPicPr>
          <p:cNvPr id="5" name="Picture 4">
            <a:extLst>
              <a:ext uri="{FF2B5EF4-FFF2-40B4-BE49-F238E27FC236}">
                <a16:creationId xmlns:a16="http://schemas.microsoft.com/office/drawing/2014/main" id="{63E0F584-5B87-7147-8DF1-7AAD486AB4AD}"/>
              </a:ext>
            </a:extLst>
          </p:cNvPr>
          <p:cNvPicPr>
            <a:picLocks noChangeAspect="1"/>
          </p:cNvPicPr>
          <p:nvPr/>
        </p:nvPicPr>
        <p:blipFill rotWithShape="1">
          <a:blip r:embed="rId3"/>
          <a:srcRect l="15247" t="6823" r="28956" b="4623"/>
          <a:stretch/>
        </p:blipFill>
        <p:spPr>
          <a:xfrm>
            <a:off x="6189785" y="2107913"/>
            <a:ext cx="6002215" cy="3750276"/>
          </a:xfrm>
          <a:prstGeom prst="rect">
            <a:avLst/>
          </a:prstGeom>
        </p:spPr>
      </p:pic>
      <p:cxnSp>
        <p:nvCxnSpPr>
          <p:cNvPr id="8" name="Straight Arrow Connector 7">
            <a:extLst>
              <a:ext uri="{FF2B5EF4-FFF2-40B4-BE49-F238E27FC236}">
                <a16:creationId xmlns:a16="http://schemas.microsoft.com/office/drawing/2014/main" id="{F62A9E8C-ED95-1F41-92A7-35F0AE49DBCA}"/>
              </a:ext>
            </a:extLst>
          </p:cNvPr>
          <p:cNvCxnSpPr>
            <a:cxnSpLocks/>
          </p:cNvCxnSpPr>
          <p:nvPr/>
        </p:nvCxnSpPr>
        <p:spPr>
          <a:xfrm>
            <a:off x="1718269" y="1788607"/>
            <a:ext cx="1" cy="24116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1214848-0588-784B-8F9C-6E9D24A7751F}"/>
              </a:ext>
            </a:extLst>
          </p:cNvPr>
          <p:cNvCxnSpPr>
            <a:cxnSpLocks/>
          </p:cNvCxnSpPr>
          <p:nvPr/>
        </p:nvCxnSpPr>
        <p:spPr>
          <a:xfrm>
            <a:off x="7616651" y="1707289"/>
            <a:ext cx="0" cy="249292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50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Configure CloudWatch Events</a:t>
            </a:r>
          </a:p>
        </p:txBody>
      </p:sp>
      <p:sp>
        <p:nvSpPr>
          <p:cNvPr id="3" name="Subtitle 2">
            <a:extLst>
              <a:ext uri="{FF2B5EF4-FFF2-40B4-BE49-F238E27FC236}">
                <a16:creationId xmlns:a16="http://schemas.microsoft.com/office/drawing/2014/main" id="{071449AC-68AD-2547-9709-A591E05FD13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0993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F6D1B-E0D3-9E48-A767-54263547E565}"/>
              </a:ext>
            </a:extLst>
          </p:cNvPr>
          <p:cNvSpPr>
            <a:spLocks noGrp="1"/>
          </p:cNvSpPr>
          <p:nvPr>
            <p:ph type="title"/>
          </p:nvPr>
        </p:nvSpPr>
        <p:spPr/>
        <p:txBody>
          <a:bodyPr/>
          <a:lstStyle/>
          <a:p>
            <a:r>
              <a:rPr lang="en-US" dirty="0"/>
              <a:t>Configure CloudWatch Events</a:t>
            </a:r>
          </a:p>
        </p:txBody>
      </p:sp>
      <p:sp>
        <p:nvSpPr>
          <p:cNvPr id="4" name="Subtitle 3">
            <a:extLst>
              <a:ext uri="{FF2B5EF4-FFF2-40B4-BE49-F238E27FC236}">
                <a16:creationId xmlns:a16="http://schemas.microsoft.com/office/drawing/2014/main" id="{1899241C-DCCE-1F4F-81CB-A2601916506A}"/>
              </a:ext>
            </a:extLst>
          </p:cNvPr>
          <p:cNvSpPr>
            <a:spLocks noGrp="1"/>
          </p:cNvSpPr>
          <p:nvPr>
            <p:ph type="subTitle" idx="12"/>
          </p:nvPr>
        </p:nvSpPr>
        <p:spPr/>
        <p:txBody>
          <a:bodyPr/>
          <a:lstStyle/>
          <a:p>
            <a:r>
              <a:rPr lang="en-US" dirty="0"/>
              <a:t>Click on Events and Create Rule</a:t>
            </a:r>
          </a:p>
        </p:txBody>
      </p:sp>
      <p:pic>
        <p:nvPicPr>
          <p:cNvPr id="18" name="Content Placeholder 17">
            <a:extLst>
              <a:ext uri="{FF2B5EF4-FFF2-40B4-BE49-F238E27FC236}">
                <a16:creationId xmlns:a16="http://schemas.microsoft.com/office/drawing/2014/main" id="{E5EA8B09-FCBF-A64C-A547-12C4D0FC7B3F}"/>
              </a:ext>
            </a:extLst>
          </p:cNvPr>
          <p:cNvPicPr>
            <a:picLocks noGrp="1" noChangeAspect="1"/>
          </p:cNvPicPr>
          <p:nvPr>
            <p:ph sz="quarter" idx="10"/>
          </p:nvPr>
        </p:nvPicPr>
        <p:blipFill>
          <a:blip r:embed="rId2"/>
          <a:stretch>
            <a:fillRect/>
          </a:stretch>
        </p:blipFill>
        <p:spPr>
          <a:xfrm>
            <a:off x="455613" y="2230904"/>
            <a:ext cx="11280775" cy="2723218"/>
          </a:xfrm>
        </p:spPr>
      </p:pic>
      <p:cxnSp>
        <p:nvCxnSpPr>
          <p:cNvPr id="20" name="Straight Arrow Connector 19">
            <a:extLst>
              <a:ext uri="{FF2B5EF4-FFF2-40B4-BE49-F238E27FC236}">
                <a16:creationId xmlns:a16="http://schemas.microsoft.com/office/drawing/2014/main" id="{8E3A6602-7A47-8F47-8535-1804C1B659A2}"/>
              </a:ext>
            </a:extLst>
          </p:cNvPr>
          <p:cNvCxnSpPr>
            <a:cxnSpLocks/>
          </p:cNvCxnSpPr>
          <p:nvPr/>
        </p:nvCxnSpPr>
        <p:spPr>
          <a:xfrm flipH="1">
            <a:off x="954593" y="1366576"/>
            <a:ext cx="2823587" cy="250203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2D308E-9F3E-3A44-970E-0C5306DDEC34}"/>
              </a:ext>
            </a:extLst>
          </p:cNvPr>
          <p:cNvCxnSpPr>
            <a:cxnSpLocks/>
          </p:cNvCxnSpPr>
          <p:nvPr/>
        </p:nvCxnSpPr>
        <p:spPr>
          <a:xfrm flipH="1">
            <a:off x="2612571" y="1518976"/>
            <a:ext cx="1318010" cy="247022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16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F6D1B-E0D3-9E48-A767-54263547E565}"/>
              </a:ext>
            </a:extLst>
          </p:cNvPr>
          <p:cNvSpPr>
            <a:spLocks noGrp="1"/>
          </p:cNvSpPr>
          <p:nvPr>
            <p:ph type="title"/>
          </p:nvPr>
        </p:nvSpPr>
        <p:spPr/>
        <p:txBody>
          <a:bodyPr/>
          <a:lstStyle/>
          <a:p>
            <a:r>
              <a:rPr lang="en-US" dirty="0"/>
              <a:t>Configure CloudWatch Events 2 of 4</a:t>
            </a:r>
          </a:p>
        </p:txBody>
      </p:sp>
      <p:sp>
        <p:nvSpPr>
          <p:cNvPr id="4" name="Subtitle 3">
            <a:extLst>
              <a:ext uri="{FF2B5EF4-FFF2-40B4-BE49-F238E27FC236}">
                <a16:creationId xmlns:a16="http://schemas.microsoft.com/office/drawing/2014/main" id="{1899241C-DCCE-1F4F-81CB-A2601916506A}"/>
              </a:ext>
            </a:extLst>
          </p:cNvPr>
          <p:cNvSpPr>
            <a:spLocks noGrp="1"/>
          </p:cNvSpPr>
          <p:nvPr>
            <p:ph type="subTitle" idx="12"/>
          </p:nvPr>
        </p:nvSpPr>
        <p:spPr/>
        <p:txBody>
          <a:bodyPr/>
          <a:lstStyle/>
          <a:p>
            <a:r>
              <a:rPr lang="en-US" dirty="0"/>
              <a:t>Select </a:t>
            </a:r>
            <a:r>
              <a:rPr lang="en-US" dirty="0" err="1"/>
              <a:t>GuardDuty</a:t>
            </a:r>
            <a:r>
              <a:rPr lang="en-US" dirty="0"/>
              <a:t> Service and select the Lambda function created earlier</a:t>
            </a:r>
          </a:p>
        </p:txBody>
      </p:sp>
      <p:pic>
        <p:nvPicPr>
          <p:cNvPr id="18" name="Content Placeholder 17">
            <a:extLst>
              <a:ext uri="{FF2B5EF4-FFF2-40B4-BE49-F238E27FC236}">
                <a16:creationId xmlns:a16="http://schemas.microsoft.com/office/drawing/2014/main" id="{E5EA8B09-FCBF-A64C-A547-12C4D0FC7B3F}"/>
              </a:ext>
            </a:extLst>
          </p:cNvPr>
          <p:cNvPicPr>
            <a:picLocks noGrp="1" noChangeAspect="1"/>
          </p:cNvPicPr>
          <p:nvPr>
            <p:ph sz="quarter" idx="10"/>
          </p:nvPr>
        </p:nvPicPr>
        <p:blipFill>
          <a:blip r:embed="rId2"/>
          <a:stretch>
            <a:fillRect/>
          </a:stretch>
        </p:blipFill>
        <p:spPr>
          <a:xfrm>
            <a:off x="793820" y="1280628"/>
            <a:ext cx="3184838" cy="4346734"/>
          </a:xfrm>
        </p:spPr>
      </p:pic>
      <p:pic>
        <p:nvPicPr>
          <p:cNvPr id="5" name="Picture 4">
            <a:extLst>
              <a:ext uri="{FF2B5EF4-FFF2-40B4-BE49-F238E27FC236}">
                <a16:creationId xmlns:a16="http://schemas.microsoft.com/office/drawing/2014/main" id="{1BE383D6-F190-D14C-A2E6-C39AED3FADCD}"/>
              </a:ext>
            </a:extLst>
          </p:cNvPr>
          <p:cNvPicPr>
            <a:picLocks noChangeAspect="1"/>
          </p:cNvPicPr>
          <p:nvPr/>
        </p:nvPicPr>
        <p:blipFill>
          <a:blip r:embed="rId3"/>
          <a:stretch>
            <a:fillRect/>
          </a:stretch>
        </p:blipFill>
        <p:spPr>
          <a:xfrm>
            <a:off x="3978658" y="1280628"/>
            <a:ext cx="5648554" cy="3357336"/>
          </a:xfrm>
          <a:prstGeom prst="rect">
            <a:avLst/>
          </a:prstGeom>
        </p:spPr>
      </p:pic>
    </p:spTree>
    <p:extLst>
      <p:ext uri="{BB962C8B-B14F-4D97-AF65-F5344CB8AC3E}">
        <p14:creationId xmlns:p14="http://schemas.microsoft.com/office/powerpoint/2010/main" val="342350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B07F80-8F6D-B543-98DD-19E2F58AA97F}"/>
              </a:ext>
            </a:extLst>
          </p:cNvPr>
          <p:cNvSpPr>
            <a:spLocks noGrp="1"/>
          </p:cNvSpPr>
          <p:nvPr>
            <p:ph sz="quarter" idx="10"/>
          </p:nvPr>
        </p:nvSpPr>
        <p:spPr/>
        <p:txBody>
          <a:bodyPr/>
          <a:lstStyle/>
          <a:p>
            <a:r>
              <a:rPr lang="en-US" dirty="0"/>
              <a:t>Setup AWS Guard Duty</a:t>
            </a:r>
          </a:p>
          <a:p>
            <a:r>
              <a:rPr lang="en-US" dirty="0"/>
              <a:t>Configure Lambda Function (use </a:t>
            </a:r>
            <a:r>
              <a:rPr lang="en-US" dirty="0" err="1"/>
              <a:t>splunk</a:t>
            </a:r>
            <a:r>
              <a:rPr lang="en-US" dirty="0"/>
              <a:t>-logging function)</a:t>
            </a:r>
          </a:p>
          <a:p>
            <a:r>
              <a:rPr lang="en-US" dirty="0"/>
              <a:t>Configure CloudWatch Events</a:t>
            </a:r>
          </a:p>
          <a:p>
            <a:endParaRPr lang="en-US" dirty="0"/>
          </a:p>
          <a:p>
            <a:endParaRPr lang="en-US" dirty="0"/>
          </a:p>
        </p:txBody>
      </p:sp>
      <p:sp>
        <p:nvSpPr>
          <p:cNvPr id="3" name="Title 2">
            <a:extLst>
              <a:ext uri="{FF2B5EF4-FFF2-40B4-BE49-F238E27FC236}">
                <a16:creationId xmlns:a16="http://schemas.microsoft.com/office/drawing/2014/main" id="{82C799E5-2581-C04D-96AC-E5782D2F916F}"/>
              </a:ext>
            </a:extLst>
          </p:cNvPr>
          <p:cNvSpPr>
            <a:spLocks noGrp="1"/>
          </p:cNvSpPr>
          <p:nvPr>
            <p:ph type="title"/>
          </p:nvPr>
        </p:nvSpPr>
        <p:spPr/>
        <p:txBody>
          <a:bodyPr/>
          <a:lstStyle/>
          <a:p>
            <a:r>
              <a:rPr lang="en-US" dirty="0"/>
              <a:t>Agenda</a:t>
            </a:r>
          </a:p>
        </p:txBody>
      </p:sp>
      <p:sp>
        <p:nvSpPr>
          <p:cNvPr id="4" name="Subtitle 3">
            <a:extLst>
              <a:ext uri="{FF2B5EF4-FFF2-40B4-BE49-F238E27FC236}">
                <a16:creationId xmlns:a16="http://schemas.microsoft.com/office/drawing/2014/main" id="{6699E027-79FB-6940-92E7-E36E0A448D1E}"/>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0931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719EBE-C7B2-DE4E-B3D5-AF239B9D828C}"/>
              </a:ext>
            </a:extLst>
          </p:cNvPr>
          <p:cNvPicPr>
            <a:picLocks noGrp="1" noChangeAspect="1"/>
          </p:cNvPicPr>
          <p:nvPr>
            <p:ph sz="quarter" idx="10"/>
          </p:nvPr>
        </p:nvPicPr>
        <p:blipFill>
          <a:blip r:embed="rId2"/>
          <a:stretch>
            <a:fillRect/>
          </a:stretch>
        </p:blipFill>
        <p:spPr>
          <a:xfrm>
            <a:off x="455613" y="1956476"/>
            <a:ext cx="11280775" cy="3272073"/>
          </a:xfrm>
        </p:spPr>
      </p:pic>
      <p:sp>
        <p:nvSpPr>
          <p:cNvPr id="3" name="Title 2">
            <a:extLst>
              <a:ext uri="{FF2B5EF4-FFF2-40B4-BE49-F238E27FC236}">
                <a16:creationId xmlns:a16="http://schemas.microsoft.com/office/drawing/2014/main" id="{448F1612-8149-7B45-9F61-13AEB618D5FA}"/>
              </a:ext>
            </a:extLst>
          </p:cNvPr>
          <p:cNvSpPr>
            <a:spLocks noGrp="1"/>
          </p:cNvSpPr>
          <p:nvPr>
            <p:ph type="title"/>
          </p:nvPr>
        </p:nvSpPr>
        <p:spPr/>
        <p:txBody>
          <a:bodyPr/>
          <a:lstStyle/>
          <a:p>
            <a:r>
              <a:rPr lang="en-US" dirty="0"/>
              <a:t>Configure CloudWatch Events 3 of 4</a:t>
            </a:r>
          </a:p>
        </p:txBody>
      </p:sp>
      <p:sp>
        <p:nvSpPr>
          <p:cNvPr id="4" name="Subtitle 3">
            <a:extLst>
              <a:ext uri="{FF2B5EF4-FFF2-40B4-BE49-F238E27FC236}">
                <a16:creationId xmlns:a16="http://schemas.microsoft.com/office/drawing/2014/main" id="{703EC4F2-6441-124E-9760-75864575FE0A}"/>
              </a:ext>
            </a:extLst>
          </p:cNvPr>
          <p:cNvSpPr>
            <a:spLocks noGrp="1"/>
          </p:cNvSpPr>
          <p:nvPr>
            <p:ph type="subTitle" idx="12"/>
          </p:nvPr>
        </p:nvSpPr>
        <p:spPr/>
        <p:txBody>
          <a:bodyPr/>
          <a:lstStyle/>
          <a:p>
            <a:r>
              <a:rPr lang="en-US" dirty="0"/>
              <a:t>Configure the rule details and Create rule</a:t>
            </a:r>
          </a:p>
        </p:txBody>
      </p:sp>
    </p:spTree>
    <p:extLst>
      <p:ext uri="{BB962C8B-B14F-4D97-AF65-F5344CB8AC3E}">
        <p14:creationId xmlns:p14="http://schemas.microsoft.com/office/powerpoint/2010/main" val="374697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2719EBE-C7B2-DE4E-B3D5-AF239B9D828C}"/>
              </a:ext>
            </a:extLst>
          </p:cNvPr>
          <p:cNvPicPr>
            <a:picLocks noGrp="1" noChangeAspect="1"/>
          </p:cNvPicPr>
          <p:nvPr>
            <p:ph sz="quarter" idx="10"/>
          </p:nvPr>
        </p:nvPicPr>
        <p:blipFill>
          <a:blip r:embed="rId2"/>
          <a:stretch>
            <a:fillRect/>
          </a:stretch>
        </p:blipFill>
        <p:spPr>
          <a:xfrm>
            <a:off x="653033" y="1956476"/>
            <a:ext cx="10885935" cy="3272073"/>
          </a:xfrm>
        </p:spPr>
      </p:pic>
      <p:sp>
        <p:nvSpPr>
          <p:cNvPr id="3" name="Title 2">
            <a:extLst>
              <a:ext uri="{FF2B5EF4-FFF2-40B4-BE49-F238E27FC236}">
                <a16:creationId xmlns:a16="http://schemas.microsoft.com/office/drawing/2014/main" id="{448F1612-8149-7B45-9F61-13AEB618D5FA}"/>
              </a:ext>
            </a:extLst>
          </p:cNvPr>
          <p:cNvSpPr>
            <a:spLocks noGrp="1"/>
          </p:cNvSpPr>
          <p:nvPr>
            <p:ph type="title"/>
          </p:nvPr>
        </p:nvSpPr>
        <p:spPr/>
        <p:txBody>
          <a:bodyPr/>
          <a:lstStyle/>
          <a:p>
            <a:r>
              <a:rPr lang="en-US" dirty="0"/>
              <a:t>Configure CloudWatch Events 4 of 4</a:t>
            </a:r>
          </a:p>
        </p:txBody>
      </p:sp>
      <p:sp>
        <p:nvSpPr>
          <p:cNvPr id="4" name="Subtitle 3">
            <a:extLst>
              <a:ext uri="{FF2B5EF4-FFF2-40B4-BE49-F238E27FC236}">
                <a16:creationId xmlns:a16="http://schemas.microsoft.com/office/drawing/2014/main" id="{703EC4F2-6441-124E-9760-75864575FE0A}"/>
              </a:ext>
            </a:extLst>
          </p:cNvPr>
          <p:cNvSpPr>
            <a:spLocks noGrp="1"/>
          </p:cNvSpPr>
          <p:nvPr>
            <p:ph type="subTitle" idx="12"/>
          </p:nvPr>
        </p:nvSpPr>
        <p:spPr/>
        <p:txBody>
          <a:bodyPr/>
          <a:lstStyle/>
          <a:p>
            <a:r>
              <a:rPr lang="en-US" dirty="0"/>
              <a:t>Validate Rule was created</a:t>
            </a:r>
          </a:p>
        </p:txBody>
      </p:sp>
    </p:spTree>
    <p:extLst>
      <p:ext uri="{BB962C8B-B14F-4D97-AF65-F5344CB8AC3E}">
        <p14:creationId xmlns:p14="http://schemas.microsoft.com/office/powerpoint/2010/main" val="128992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D63D-9018-624D-B33F-0CE9E868F2E1}"/>
              </a:ext>
            </a:extLst>
          </p:cNvPr>
          <p:cNvSpPr>
            <a:spLocks noGrp="1"/>
          </p:cNvSpPr>
          <p:nvPr>
            <p:ph type="title"/>
          </p:nvPr>
        </p:nvSpPr>
        <p:spPr/>
        <p:txBody>
          <a:bodyPr/>
          <a:lstStyle/>
          <a:p>
            <a:r>
              <a:rPr lang="en-US" dirty="0"/>
              <a:t>Generate Sample Events</a:t>
            </a:r>
          </a:p>
        </p:txBody>
      </p:sp>
      <p:sp>
        <p:nvSpPr>
          <p:cNvPr id="3" name="Subtitle 2">
            <a:extLst>
              <a:ext uri="{FF2B5EF4-FFF2-40B4-BE49-F238E27FC236}">
                <a16:creationId xmlns:a16="http://schemas.microsoft.com/office/drawing/2014/main" id="{3C4183BD-530D-BE44-9657-FD4D1C23A66E}"/>
              </a:ext>
            </a:extLst>
          </p:cNvPr>
          <p:cNvSpPr>
            <a:spLocks noGrp="1"/>
          </p:cNvSpPr>
          <p:nvPr>
            <p:ph type="subTitle" idx="1"/>
          </p:nvPr>
        </p:nvSpPr>
        <p:spPr/>
        <p:txBody>
          <a:bodyPr/>
          <a:lstStyle/>
          <a:p>
            <a:r>
              <a:rPr lang="en-US" dirty="0"/>
              <a:t>Guard Duty Test</a:t>
            </a:r>
          </a:p>
        </p:txBody>
      </p:sp>
    </p:spTree>
    <p:extLst>
      <p:ext uri="{BB962C8B-B14F-4D97-AF65-F5344CB8AC3E}">
        <p14:creationId xmlns:p14="http://schemas.microsoft.com/office/powerpoint/2010/main" val="376862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84D8A28-94AE-0F42-B845-5FF5AC992339}"/>
              </a:ext>
            </a:extLst>
          </p:cNvPr>
          <p:cNvPicPr>
            <a:picLocks noGrp="1" noChangeAspect="1"/>
          </p:cNvPicPr>
          <p:nvPr>
            <p:ph sz="quarter" idx="10"/>
          </p:nvPr>
        </p:nvPicPr>
        <p:blipFill rotWithShape="1">
          <a:blip r:embed="rId2"/>
          <a:srcRect r="88594" b="-668"/>
          <a:stretch/>
        </p:blipFill>
        <p:spPr>
          <a:xfrm>
            <a:off x="1184920" y="1281113"/>
            <a:ext cx="1124328" cy="4670236"/>
          </a:xfrm>
        </p:spPr>
      </p:pic>
      <p:sp>
        <p:nvSpPr>
          <p:cNvPr id="3" name="Title 2">
            <a:extLst>
              <a:ext uri="{FF2B5EF4-FFF2-40B4-BE49-F238E27FC236}">
                <a16:creationId xmlns:a16="http://schemas.microsoft.com/office/drawing/2014/main" id="{7B73BBE7-18E3-3D48-B8B5-0E87736A3D00}"/>
              </a:ext>
            </a:extLst>
          </p:cNvPr>
          <p:cNvSpPr>
            <a:spLocks noGrp="1"/>
          </p:cNvSpPr>
          <p:nvPr>
            <p:ph type="title"/>
          </p:nvPr>
        </p:nvSpPr>
        <p:spPr/>
        <p:txBody>
          <a:bodyPr/>
          <a:lstStyle/>
          <a:p>
            <a:r>
              <a:rPr lang="en-US" dirty="0"/>
              <a:t>Generate Sample Events Guard Duty</a:t>
            </a:r>
          </a:p>
        </p:txBody>
      </p:sp>
      <p:pic>
        <p:nvPicPr>
          <p:cNvPr id="7" name="Content Placeholder 5">
            <a:extLst>
              <a:ext uri="{FF2B5EF4-FFF2-40B4-BE49-F238E27FC236}">
                <a16:creationId xmlns:a16="http://schemas.microsoft.com/office/drawing/2014/main" id="{030585ED-CD5D-024A-B145-BFB2715E214E}"/>
              </a:ext>
            </a:extLst>
          </p:cNvPr>
          <p:cNvPicPr>
            <a:picLocks noChangeAspect="1"/>
          </p:cNvPicPr>
          <p:nvPr/>
        </p:nvPicPr>
        <p:blipFill>
          <a:blip r:embed="rId3"/>
          <a:stretch>
            <a:fillRect/>
          </a:stretch>
        </p:blipFill>
        <p:spPr>
          <a:xfrm>
            <a:off x="2787172" y="1281113"/>
            <a:ext cx="7454567" cy="4622800"/>
          </a:xfrm>
          <a:prstGeom prst="rect">
            <a:avLst/>
          </a:prstGeom>
        </p:spPr>
      </p:pic>
      <p:sp>
        <p:nvSpPr>
          <p:cNvPr id="8" name="TextBox 7">
            <a:extLst>
              <a:ext uri="{FF2B5EF4-FFF2-40B4-BE49-F238E27FC236}">
                <a16:creationId xmlns:a16="http://schemas.microsoft.com/office/drawing/2014/main" id="{10ECDAF5-01B1-0C4D-B300-32BAE0BDD0CB}"/>
              </a:ext>
            </a:extLst>
          </p:cNvPr>
          <p:cNvSpPr txBox="1"/>
          <p:nvPr/>
        </p:nvSpPr>
        <p:spPr>
          <a:xfrm>
            <a:off x="814136" y="911781"/>
            <a:ext cx="1865895" cy="369332"/>
          </a:xfrm>
          <a:prstGeom prst="rect">
            <a:avLst/>
          </a:prstGeom>
          <a:noFill/>
        </p:spPr>
        <p:txBody>
          <a:bodyPr wrap="none" lIns="0" tIns="0" rIns="0" bIns="0" rtlCol="0">
            <a:spAutoFit/>
          </a:bodyPr>
          <a:lstStyle/>
          <a:p>
            <a:r>
              <a:rPr lang="en-US" sz="2400" dirty="0"/>
              <a:t>Click Settings</a:t>
            </a:r>
          </a:p>
        </p:txBody>
      </p:sp>
      <p:cxnSp>
        <p:nvCxnSpPr>
          <p:cNvPr id="10" name="Straight Arrow Connector 9">
            <a:extLst>
              <a:ext uri="{FF2B5EF4-FFF2-40B4-BE49-F238E27FC236}">
                <a16:creationId xmlns:a16="http://schemas.microsoft.com/office/drawing/2014/main" id="{6274ABAA-1080-5D4B-BE78-F79874449FE4}"/>
              </a:ext>
            </a:extLst>
          </p:cNvPr>
          <p:cNvCxnSpPr>
            <a:cxnSpLocks/>
          </p:cNvCxnSpPr>
          <p:nvPr/>
        </p:nvCxnSpPr>
        <p:spPr>
          <a:xfrm>
            <a:off x="1596325" y="2092271"/>
            <a:ext cx="1317356" cy="1239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9ADBB7F-209A-3449-8648-43794F6C613B}"/>
              </a:ext>
            </a:extLst>
          </p:cNvPr>
          <p:cNvSpPr txBox="1"/>
          <p:nvPr/>
        </p:nvSpPr>
        <p:spPr>
          <a:xfrm>
            <a:off x="5766155" y="2771577"/>
            <a:ext cx="4475584" cy="369332"/>
          </a:xfrm>
          <a:prstGeom prst="rect">
            <a:avLst/>
          </a:prstGeom>
          <a:noFill/>
        </p:spPr>
        <p:txBody>
          <a:bodyPr wrap="none" lIns="0" tIns="0" rIns="0" bIns="0" rtlCol="0">
            <a:spAutoFit/>
          </a:bodyPr>
          <a:lstStyle/>
          <a:p>
            <a:r>
              <a:rPr lang="en-US" sz="2400" dirty="0"/>
              <a:t>Click “Generate sample findings”</a:t>
            </a:r>
          </a:p>
        </p:txBody>
      </p:sp>
      <p:cxnSp>
        <p:nvCxnSpPr>
          <p:cNvPr id="14" name="Straight Arrow Connector 13">
            <a:extLst>
              <a:ext uri="{FF2B5EF4-FFF2-40B4-BE49-F238E27FC236}">
                <a16:creationId xmlns:a16="http://schemas.microsoft.com/office/drawing/2014/main" id="{8AAB23E1-BA5C-5745-97EE-6437E0CC72B5}"/>
              </a:ext>
            </a:extLst>
          </p:cNvPr>
          <p:cNvCxnSpPr>
            <a:cxnSpLocks/>
          </p:cNvCxnSpPr>
          <p:nvPr/>
        </p:nvCxnSpPr>
        <p:spPr>
          <a:xfrm flipH="1">
            <a:off x="5053907" y="3140909"/>
            <a:ext cx="1189327" cy="93514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48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A77E-C1E5-9A45-A593-25630D4BB9D0}"/>
              </a:ext>
            </a:extLst>
          </p:cNvPr>
          <p:cNvSpPr>
            <a:spLocks noGrp="1"/>
          </p:cNvSpPr>
          <p:nvPr>
            <p:ph type="title"/>
          </p:nvPr>
        </p:nvSpPr>
        <p:spPr/>
        <p:txBody>
          <a:bodyPr/>
          <a:lstStyle/>
          <a:p>
            <a:r>
              <a:rPr lang="en-US"/>
              <a:t>Thanks</a:t>
            </a:r>
          </a:p>
        </p:txBody>
      </p:sp>
      <p:sp>
        <p:nvSpPr>
          <p:cNvPr id="3" name="Subtitle 2">
            <a:extLst>
              <a:ext uri="{FF2B5EF4-FFF2-40B4-BE49-F238E27FC236}">
                <a16:creationId xmlns:a16="http://schemas.microsoft.com/office/drawing/2014/main" id="{187E9739-239B-7941-B28B-C223714D6B4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18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Setup AWS Guard Duty</a:t>
            </a:r>
          </a:p>
        </p:txBody>
      </p:sp>
      <p:sp>
        <p:nvSpPr>
          <p:cNvPr id="3" name="Subtitle 2">
            <a:extLst>
              <a:ext uri="{FF2B5EF4-FFF2-40B4-BE49-F238E27FC236}">
                <a16:creationId xmlns:a16="http://schemas.microsoft.com/office/drawing/2014/main" id="{071449AC-68AD-2547-9709-A591E05FD13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6367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229628" y="1281113"/>
            <a:ext cx="9732744" cy="462280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1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87641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229628" y="2188654"/>
            <a:ext cx="9732744" cy="2807718"/>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2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18177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229628" y="2204668"/>
            <a:ext cx="9732744" cy="277569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3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50806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432512" y="1457011"/>
            <a:ext cx="8907242" cy="4078800"/>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4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89094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A8BA69-7DC0-714D-AF48-C22D6E12B406}"/>
              </a:ext>
            </a:extLst>
          </p:cNvPr>
          <p:cNvPicPr>
            <a:picLocks noGrp="1" noChangeAspect="1"/>
          </p:cNvPicPr>
          <p:nvPr>
            <p:ph sz="quarter" idx="10"/>
          </p:nvPr>
        </p:nvPicPr>
        <p:blipFill>
          <a:blip r:embed="rId2"/>
          <a:stretch>
            <a:fillRect/>
          </a:stretch>
        </p:blipFill>
        <p:spPr>
          <a:xfrm>
            <a:off x="1432512" y="1481124"/>
            <a:ext cx="8907242" cy="4030573"/>
          </a:xfrm>
        </p:spPr>
      </p:pic>
      <p:sp>
        <p:nvSpPr>
          <p:cNvPr id="4" name="Title 3">
            <a:extLst>
              <a:ext uri="{FF2B5EF4-FFF2-40B4-BE49-F238E27FC236}">
                <a16:creationId xmlns:a16="http://schemas.microsoft.com/office/drawing/2014/main" id="{F95652C4-D724-BB44-8C5A-3A5149096C8C}"/>
              </a:ext>
            </a:extLst>
          </p:cNvPr>
          <p:cNvSpPr>
            <a:spLocks noGrp="1"/>
          </p:cNvSpPr>
          <p:nvPr>
            <p:ph type="title"/>
          </p:nvPr>
        </p:nvSpPr>
        <p:spPr/>
        <p:txBody>
          <a:bodyPr/>
          <a:lstStyle/>
          <a:p>
            <a:r>
              <a:rPr lang="en-US" dirty="0"/>
              <a:t>Setup Guard Duty 5 of 5</a:t>
            </a:r>
          </a:p>
        </p:txBody>
      </p:sp>
      <p:sp>
        <p:nvSpPr>
          <p:cNvPr id="6" name="Subtitle 5">
            <a:extLst>
              <a:ext uri="{FF2B5EF4-FFF2-40B4-BE49-F238E27FC236}">
                <a16:creationId xmlns:a16="http://schemas.microsoft.com/office/drawing/2014/main" id="{BC5450C6-856E-6048-A383-FB599BAA002B}"/>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69659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5A1A2-8E4B-5540-AE67-3596B6D63A33}"/>
              </a:ext>
            </a:extLst>
          </p:cNvPr>
          <p:cNvSpPr>
            <a:spLocks noGrp="1"/>
          </p:cNvSpPr>
          <p:nvPr>
            <p:ph type="title"/>
          </p:nvPr>
        </p:nvSpPr>
        <p:spPr/>
        <p:txBody>
          <a:bodyPr/>
          <a:lstStyle/>
          <a:p>
            <a:r>
              <a:rPr lang="en-US" dirty="0"/>
              <a:t>Configure Lambda Function</a:t>
            </a:r>
          </a:p>
        </p:txBody>
      </p:sp>
      <p:sp>
        <p:nvSpPr>
          <p:cNvPr id="3" name="Subtitle 2">
            <a:extLst>
              <a:ext uri="{FF2B5EF4-FFF2-40B4-BE49-F238E27FC236}">
                <a16:creationId xmlns:a16="http://schemas.microsoft.com/office/drawing/2014/main" id="{071449AC-68AD-2547-9709-A591E05FD13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85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EB705CAA-61D3-3042-8E64-6FD4EBA84143}" vid="{E6C75F52-7CE7-584C-A37C-F0B5E7873A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125</TotalTime>
  <Words>250</Words>
  <Application>Microsoft Macintosh PowerPoint</Application>
  <PresentationFormat>Widescreen</PresentationFormat>
  <Paragraphs>45</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ＭＳ Ｐゴシック</vt:lpstr>
      <vt:lpstr>.LucidaGrandeUI</vt:lpstr>
      <vt:lpstr>Arial</vt:lpstr>
      <vt:lpstr>Calibri</vt:lpstr>
      <vt:lpstr>Gotham Book</vt:lpstr>
      <vt:lpstr>Wingdings 3</vt:lpstr>
      <vt:lpstr>Splunk2017</vt:lpstr>
      <vt:lpstr>Cooking with AWS and Splunk</vt:lpstr>
      <vt:lpstr>Agenda</vt:lpstr>
      <vt:lpstr>Setup AWS Guard Duty</vt:lpstr>
      <vt:lpstr>Setup Guard Duty 1 of 5</vt:lpstr>
      <vt:lpstr>Setup Guard Duty 2 of 5</vt:lpstr>
      <vt:lpstr>Setup Guard Duty 3 of 5</vt:lpstr>
      <vt:lpstr>Setup Guard Duty 4 of 5</vt:lpstr>
      <vt:lpstr>Setup Guard Duty 5 of 5</vt:lpstr>
      <vt:lpstr>Configure Lambda Function</vt:lpstr>
      <vt:lpstr>Create Lambda Function 1 of 7</vt:lpstr>
      <vt:lpstr>Create Lambda Function 2 of 7</vt:lpstr>
      <vt:lpstr>Create Lambda Function 3 of 7</vt:lpstr>
      <vt:lpstr>Create Lambda Function 4 of 7</vt:lpstr>
      <vt:lpstr>Create Lambda Function 5 of 7</vt:lpstr>
      <vt:lpstr>Create Lambda Function 6 of 7</vt:lpstr>
      <vt:lpstr>Create Lambda Function 7 of 7</vt:lpstr>
      <vt:lpstr>Configure CloudWatch Events</vt:lpstr>
      <vt:lpstr>Configure CloudWatch Events</vt:lpstr>
      <vt:lpstr>Configure CloudWatch Events 2 of 4</vt:lpstr>
      <vt:lpstr>Configure CloudWatch Events 3 of 4</vt:lpstr>
      <vt:lpstr>Configure CloudWatch Events 4 of 4</vt:lpstr>
      <vt:lpstr>Generate Sample Events</vt:lpstr>
      <vt:lpstr>Generate Sample Events Guard Duty</vt:lpstr>
      <vt:lpstr>Thanks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Overview</dc:title>
  <dc:creator>Microsoft Office User</dc:creator>
  <cp:lastModifiedBy>Kam Amir</cp:lastModifiedBy>
  <cp:revision>11</cp:revision>
  <dcterms:created xsi:type="dcterms:W3CDTF">2018-08-03T16:43:29Z</dcterms:created>
  <dcterms:modified xsi:type="dcterms:W3CDTF">2018-08-15T14:52:44Z</dcterms:modified>
</cp:coreProperties>
</file>